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61" r:id="rId4"/>
    <p:sldId id="262" r:id="rId5"/>
    <p:sldId id="257" r:id="rId6"/>
    <p:sldId id="258" r:id="rId7"/>
    <p:sldId id="266" r:id="rId8"/>
    <p:sldId id="260" r:id="rId9"/>
    <p:sldId id="264" r:id="rId10"/>
    <p:sldId id="265" r:id="rId11"/>
    <p:sldId id="267" r:id="rId12"/>
    <p:sldId id="271" r:id="rId13"/>
    <p:sldId id="268" r:id="rId14"/>
    <p:sldId id="269" r:id="rId15"/>
    <p:sldId id="274" r:id="rId16"/>
    <p:sldId id="270" r:id="rId17"/>
    <p:sldId id="272" r:id="rId18"/>
    <p:sldId id="275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175"/>
    <a:srgbClr val="155D61"/>
    <a:srgbClr val="02D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2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BF4F2-978A-4B8C-96B8-E70C21F20FCE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9E65C-AEAF-4B98-B4D0-0D307482C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40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81FAAF-7B3D-4583-A4BB-988DFB75F53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50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1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06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39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7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4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5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68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16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3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94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D5C34-A803-471A-8CB7-6724615DB927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CDC94-6B9A-4805-A40A-4776A8E35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9742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Бережливый подход </a:t>
            </a:r>
            <a:br>
              <a:rPr lang="ru-RU" dirty="0" smtClean="0"/>
            </a:br>
            <a:r>
              <a:rPr lang="ru-RU" dirty="0" smtClean="0"/>
              <a:t>в управлении ИТ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705572"/>
            <a:ext cx="7416824" cy="124244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оптимизировать бюджет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в 3 раза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303" y="123479"/>
            <a:ext cx="2377817" cy="241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316"/>
            <a:ext cx="8229600" cy="857250"/>
          </a:xfrm>
        </p:spPr>
        <p:txBody>
          <a:bodyPr>
            <a:normAutofit/>
          </a:bodyPr>
          <a:lstStyle/>
          <a:p>
            <a:r>
              <a:rPr lang="ru-RU" sz="4000" dirty="0"/>
              <a:t>Услуги хостинга, </a:t>
            </a:r>
            <a:r>
              <a:rPr lang="ru-RU" sz="4000" dirty="0" smtClean="0"/>
              <a:t>облаков, ЦОД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07288" cy="369385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Вместо локальной инфраструктуры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из принципа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Завышенное дисковое пространство: вместе со всем мусором помножают на К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x3</a:t>
            </a:r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Лишние услуги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Сервисы не консолидируют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x3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Плодят сервера в ЦОД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помимо самой покупки – стойко-место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см. пред. пункт)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SaaS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</a:p>
        </p:txBody>
      </p:sp>
    </p:spTree>
    <p:extLst>
      <p:ext uri="{BB962C8B-B14F-4D97-AF65-F5344CB8AC3E}">
        <p14:creationId xmlns:p14="http://schemas.microsoft.com/office/powerpoint/2010/main" val="41386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Аутсорс</a:t>
            </a:r>
            <a:r>
              <a:rPr lang="ru-RU" sz="4000" dirty="0" smtClean="0"/>
              <a:t>, ФОТ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9582"/>
            <a:ext cx="8507288" cy="3943350"/>
          </a:xfrm>
        </p:spPr>
        <p:txBody>
          <a:bodyPr>
            <a:noAutofit/>
          </a:bodyPr>
          <a:lstStyle/>
          <a:p>
            <a:r>
              <a:rPr lang="ru-RU" sz="2200" dirty="0" smtClean="0"/>
              <a:t>ИБД: обновления ради обновлений, разработка ради разработки – отсутствие продуктового подхода</a:t>
            </a:r>
            <a:endParaRPr lang="en-US" sz="2200" dirty="0" smtClean="0"/>
          </a:p>
          <a:p>
            <a:r>
              <a:rPr lang="ru-RU" sz="2200" dirty="0"/>
              <a:t>Частые инциденты, недостаточная </a:t>
            </a:r>
            <a:r>
              <a:rPr lang="ru-RU" sz="2200" dirty="0" err="1" smtClean="0"/>
              <a:t>инфобезопасность</a:t>
            </a:r>
            <a:r>
              <a:rPr lang="en-US" sz="2200" dirty="0" smtClean="0"/>
              <a:t>	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ru-RU" sz="2200" dirty="0" smtClean="0"/>
              <a:t>ЧСВ ИТ-директора, оплачиваемое за счет компании</a:t>
            </a:r>
          </a:p>
          <a:p>
            <a:r>
              <a:rPr lang="ru-RU" sz="2200" dirty="0" smtClean="0"/>
              <a:t>Недоиспользование </a:t>
            </a:r>
            <a:r>
              <a:rPr lang="ru-RU" sz="2200" dirty="0"/>
              <a:t>возможностей удаленного </a:t>
            </a:r>
            <a:r>
              <a:rPr lang="ru-RU" sz="2200" dirty="0" smtClean="0"/>
              <a:t>управления</a:t>
            </a:r>
            <a:endParaRPr lang="en-US" sz="2200" dirty="0" smtClean="0"/>
          </a:p>
          <a:p>
            <a:r>
              <a:rPr lang="ru-RU" sz="2200" dirty="0" smtClean="0"/>
              <a:t>Невыгодный подрядчик, зависимость от исполнителя</a:t>
            </a:r>
          </a:p>
          <a:p>
            <a:r>
              <a:rPr lang="ru-RU" sz="2200" dirty="0" smtClean="0"/>
              <a:t>«Под ключ»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x2-x3</a:t>
            </a:r>
            <a:endParaRPr lang="ru-RU" sz="2200" dirty="0" smtClean="0">
              <a:solidFill>
                <a:srgbClr val="FF0000"/>
              </a:solidFill>
            </a:endParaRPr>
          </a:p>
          <a:p>
            <a:r>
              <a:rPr lang="ru-RU" sz="2200" dirty="0" smtClean="0"/>
              <a:t>ИТ </a:t>
            </a:r>
            <a:r>
              <a:rPr lang="ru-RU" sz="2200" dirty="0"/>
              <a:t>подразделение – как театр: люди нужны для исполнения ролей какой-нибудь методологии. И как Голливуд: чем дороже актер, тем </a:t>
            </a:r>
            <a:r>
              <a:rPr lang="ru-RU" sz="2200" dirty="0" smtClean="0"/>
              <a:t>лучше</a:t>
            </a:r>
          </a:p>
          <a:p>
            <a:endParaRPr lang="ru-RU" sz="2200" dirty="0" smtClean="0"/>
          </a:p>
        </p:txBody>
      </p:sp>
      <p:sp>
        <p:nvSpPr>
          <p:cNvPr id="4" name="Правая фигурная скобка 3" title="x3"/>
          <p:cNvSpPr/>
          <p:nvPr/>
        </p:nvSpPr>
        <p:spPr>
          <a:xfrm>
            <a:off x="7956376" y="1491630"/>
            <a:ext cx="360040" cy="1440160"/>
          </a:xfrm>
          <a:prstGeom prst="rightBrace">
            <a:avLst>
              <a:gd name="adj1" fmla="val 8333"/>
              <a:gd name="adj2" fmla="val 507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x3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8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Закупки, инфраструктура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79296" cy="3819872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Обновление железа (или выбор модели с завышенными характеристиками) из-за незнания всех возможностей настройки софта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x3</a:t>
            </a:r>
            <a:endParaRPr lang="ru-RU" sz="2600" dirty="0" smtClean="0">
              <a:solidFill>
                <a:srgbClr val="FF0000"/>
              </a:solidFill>
            </a:endParaRPr>
          </a:p>
          <a:p>
            <a:r>
              <a:rPr lang="ru-RU" sz="2600" dirty="0" smtClean="0"/>
              <a:t>Лишние сервера, «одна задача – один сервер»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x3</a:t>
            </a:r>
            <a:endParaRPr lang="ru-RU" sz="2600" dirty="0" smtClean="0">
              <a:solidFill>
                <a:srgbClr val="FF0000"/>
              </a:solidFill>
            </a:endParaRPr>
          </a:p>
          <a:p>
            <a:r>
              <a:rPr lang="ru-RU" sz="2600" dirty="0" smtClean="0"/>
              <a:t>Лишние потери при виртуализации, </a:t>
            </a:r>
            <a:r>
              <a:rPr lang="en-US" sz="2600" dirty="0" smtClean="0"/>
              <a:t>VDI</a:t>
            </a:r>
            <a:r>
              <a:rPr lang="ru-RU" sz="2600" dirty="0" smtClean="0"/>
              <a:t>, </a:t>
            </a:r>
            <a:r>
              <a:rPr lang="ru-RU" sz="2600" dirty="0" err="1" smtClean="0"/>
              <a:t>микросервисах</a:t>
            </a:r>
            <a:endParaRPr lang="ru-RU" sz="2600" dirty="0" smtClean="0"/>
          </a:p>
          <a:p>
            <a:r>
              <a:rPr lang="ru-RU" sz="2600" dirty="0" smtClean="0"/>
              <a:t>Сервис </a:t>
            </a:r>
            <a:r>
              <a:rPr lang="ru-RU" sz="2600" dirty="0"/>
              <a:t>стоит </a:t>
            </a:r>
            <a:r>
              <a:rPr lang="ru-RU" sz="2600" dirty="0" smtClean="0"/>
              <a:t>переплаты, </a:t>
            </a:r>
            <a:r>
              <a:rPr lang="ru-RU" sz="2600" dirty="0"/>
              <a:t>поэтому мы всё закупаем у интегратора </a:t>
            </a:r>
            <a:r>
              <a:rPr lang="ru-RU" sz="2600" dirty="0" smtClean="0"/>
              <a:t>N </a:t>
            </a:r>
            <a:r>
              <a:rPr lang="en-US" sz="2600" dirty="0" smtClean="0">
                <a:solidFill>
                  <a:srgbClr val="FF0000"/>
                </a:solidFill>
              </a:rPr>
              <a:t>x1,5-2</a:t>
            </a:r>
            <a:endParaRPr lang="ru-RU" sz="2600" dirty="0" smtClean="0">
              <a:solidFill>
                <a:srgbClr val="FF0000"/>
              </a:solidFill>
            </a:endParaRPr>
          </a:p>
          <a:p>
            <a:r>
              <a:rPr lang="ru-RU" sz="2600" dirty="0" smtClean="0"/>
              <a:t>Только оригинальные картриджи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x5</a:t>
            </a:r>
            <a:endParaRPr lang="ru-RU" sz="2600" dirty="0" smtClean="0">
              <a:solidFill>
                <a:srgbClr val="FF0000"/>
              </a:solidFill>
            </a:endParaRPr>
          </a:p>
          <a:p>
            <a:r>
              <a:rPr lang="ru-RU" sz="2600" dirty="0" smtClean="0"/>
              <a:t>Незнание бесплатных альтернатив из свободного ПО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@</a:t>
            </a:r>
            <a:endParaRPr lang="ru-RU" sz="2600" dirty="0" smtClean="0">
              <a:solidFill>
                <a:srgbClr val="FF0000"/>
              </a:solidFill>
            </a:endParaRPr>
          </a:p>
          <a:p>
            <a:r>
              <a:rPr lang="ru-RU" sz="2600" dirty="0" smtClean="0"/>
              <a:t>Обновления софта ради обновлений, миф «не поддерживается» </a:t>
            </a:r>
            <a:r>
              <a:rPr lang="en-US" sz="2600" dirty="0" smtClean="0">
                <a:solidFill>
                  <a:srgbClr val="FF0000"/>
                </a:solidFill>
              </a:rPr>
              <a:t>@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489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50"/>
            <a:ext cx="7772400" cy="857250"/>
          </a:xfrm>
        </p:spPr>
        <p:txBody>
          <a:bodyPr>
            <a:normAutofit/>
          </a:bodyPr>
          <a:lstStyle/>
          <a:p>
            <a:r>
              <a:rPr lang="ru-RU" altLang="ru-RU" sz="4000" dirty="0" err="1"/>
              <a:t>Беззатратное</a:t>
            </a:r>
            <a:r>
              <a:rPr lang="ru-RU" altLang="ru-RU" sz="4000" dirty="0"/>
              <a:t> развитие: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71550"/>
            <a:ext cx="8496944" cy="39044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Это концепция </a:t>
            </a:r>
            <a:r>
              <a:rPr lang="ru-RU" alt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ИТ стратегии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даже </a:t>
            </a:r>
            <a:r>
              <a:rPr lang="ru-RU" alt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методологии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(подобно </a:t>
            </a:r>
            <a:r>
              <a:rPr lang="en-US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ITIL, MSF…)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Имеет свою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философию (</a:t>
            </a:r>
            <a: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Lean)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КФУ и КПР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Сфокусирована на роли «4-го фактора производства», а не капитала</a:t>
            </a: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Логическое ядро: «при прочих равных условиях» - классика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экономтеории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Доминирование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латерального</a:t>
            </a:r>
            <a: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хакерского) мышления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1470"/>
            <a:ext cx="8712968" cy="857250"/>
          </a:xfrm>
        </p:spPr>
        <p:txBody>
          <a:bodyPr>
            <a:normAutofit/>
          </a:bodyPr>
          <a:lstStyle/>
          <a:p>
            <a:r>
              <a:rPr lang="ru-RU" altLang="ru-RU" sz="4000" dirty="0" err="1"/>
              <a:t>Беззатратное</a:t>
            </a:r>
            <a:r>
              <a:rPr lang="ru-RU" altLang="ru-RU" sz="4000" dirty="0"/>
              <a:t> </a:t>
            </a:r>
            <a:r>
              <a:rPr lang="ru-RU" altLang="ru-RU" sz="4000" dirty="0" smtClean="0"/>
              <a:t>развитие</a:t>
            </a:r>
            <a:r>
              <a:rPr lang="en-US" altLang="ru-RU" sz="4000" dirty="0" smtClean="0"/>
              <a:t> – </a:t>
            </a:r>
            <a:r>
              <a:rPr lang="ru-RU" altLang="ru-RU" sz="4000" dirty="0" smtClean="0"/>
              <a:t>за счет:</a:t>
            </a:r>
            <a:endParaRPr lang="ru-RU" altLang="ru-RU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15566"/>
            <a:ext cx="8305800" cy="3672408"/>
          </a:xfrm>
        </p:spPr>
        <p:txBody>
          <a:bodyPr>
            <a:normAutofit/>
          </a:bodyPr>
          <a:lstStyle/>
          <a:p>
            <a:pPr marL="533400" indent="-533400">
              <a:buFontTx/>
              <a:buAutoNum type="arabicParenR"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более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полного использования уже имеющихся в собственности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ИТ-активов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FontTx/>
              <a:buAutoNum type="arabicParenR"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…в том числе и для усиления </a:t>
            </a:r>
            <a:r>
              <a:rPr lang="ru-RU" alt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инфобезопасности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indent="-533400">
              <a:buFontTx/>
              <a:buAutoNum type="arabicParenR"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применения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свободного ПО;</a:t>
            </a:r>
          </a:p>
          <a:p>
            <a:pPr marL="533400" indent="-533400">
              <a:buFontTx/>
              <a:buAutoNum type="arabicParenR"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оптимизации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текущих регулярных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расходов,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после чего развитие, требующее финансирования, финансируется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дельту между прошлым уровнем регулярных расходов и его новым уровнем. 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205540" y="4108294"/>
            <a:ext cx="3888432" cy="1014984"/>
            <a:chOff x="1647258" y="4060826"/>
            <a:chExt cx="3888432" cy="1014984"/>
          </a:xfrm>
        </p:grpSpPr>
        <p:pic>
          <p:nvPicPr>
            <p:cNvPr id="1026" name="Picture 2" descr="Поле для галочки – Бесплатные иконки: u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4344381"/>
              <a:ext cx="731429" cy="731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1960" y="4060826"/>
              <a:ext cx="850392" cy="1014984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647258" y="4412600"/>
              <a:ext cx="3888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i="1" dirty="0"/>
                <a:t>в</a:t>
              </a:r>
              <a:r>
                <a:rPr lang="ru-RU" sz="2400" i="1" dirty="0" smtClean="0"/>
                <a:t>место</a:t>
              </a:r>
              <a:r>
                <a:rPr lang="ru-RU" dirty="0" smtClean="0"/>
                <a:t> 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2351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1470"/>
            <a:ext cx="8712968" cy="857250"/>
          </a:xfrm>
        </p:spPr>
        <p:txBody>
          <a:bodyPr>
            <a:normAutofit/>
          </a:bodyPr>
          <a:lstStyle/>
          <a:p>
            <a:r>
              <a:rPr lang="ru-RU" altLang="ru-RU" sz="4000" dirty="0" smtClean="0"/>
              <a:t>ИБ и стратегия 0-го инцидента</a:t>
            </a:r>
            <a:endParaRPr lang="ru-RU" altLang="ru-RU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15566"/>
            <a:ext cx="8305800" cy="3672408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Небезразличие и </a:t>
            </a:r>
            <a:r>
              <a:rPr lang="ru-RU" alt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проактивный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подход к защите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Глубокое знание системы = знание что настроить, чтобы атака не удалась</a:t>
            </a:r>
          </a:p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«Прямые руки»,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администрирование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любимое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дело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система (и защита) доводится до совершенства</a:t>
            </a:r>
          </a:p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Правильные практики</a:t>
            </a:r>
            <a:endParaRPr lang="en-US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Антивирус –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исключительно последняя линия обороны</a:t>
            </a:r>
          </a:p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Политика «запечатанного компьютера»: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работать можно, изменять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систему и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запускать постороннее –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нельзя</a:t>
            </a:r>
          </a:p>
          <a:p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Политика ограниченного использования программ / </a:t>
            </a:r>
            <a:r>
              <a:rPr lang="en-US" alt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SElinux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323528" y="4353366"/>
            <a:ext cx="8663880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ru-RU" altLang="ru-RU" sz="2400" dirty="0"/>
              <a:t>вместо вопроса «экономить на безопасности или нет?» -</a:t>
            </a:r>
          </a:p>
          <a:p>
            <a:r>
              <a:rPr lang="ru-RU" altLang="ru-RU" dirty="0"/>
              <a:t>мышление совсем в другой плоскости: «знать систему или покупаться на рекламу?»</a:t>
            </a:r>
          </a:p>
        </p:txBody>
      </p:sp>
    </p:spTree>
    <p:extLst>
      <p:ext uri="{BB962C8B-B14F-4D97-AF65-F5344CB8AC3E}">
        <p14:creationId xmlns:p14="http://schemas.microsoft.com/office/powerpoint/2010/main" val="357230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0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647" y="2941061"/>
            <a:ext cx="1142857" cy="11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03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82292"/>
              </p:ext>
            </p:extLst>
          </p:nvPr>
        </p:nvGraphicFramePr>
        <p:xfrm>
          <a:off x="1524000" y="857250"/>
          <a:ext cx="2362200" cy="3257551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13418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Капитальные расходы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1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157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Текущие расходы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1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132327"/>
              </p:ext>
            </p:extLst>
          </p:nvPr>
        </p:nvGraphicFramePr>
        <p:xfrm>
          <a:off x="5562600" y="2196704"/>
          <a:ext cx="2362200" cy="1918097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Капитальные расходы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chemeClr val="accent1">
                          <a:lumMod val="40000"/>
                          <a:lumOff val="6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079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Текущие расходы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86200" y="2200275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6" name="AutoShape 44"/>
          <p:cNvSpPr>
            <a:spLocks noChangeArrowheads="1"/>
          </p:cNvSpPr>
          <p:nvPr/>
        </p:nvSpPr>
        <p:spPr bwMode="auto">
          <a:xfrm>
            <a:off x="7431360" y="2971800"/>
            <a:ext cx="381000" cy="971550"/>
          </a:xfrm>
          <a:prstGeom prst="downArrow">
            <a:avLst>
              <a:gd name="adj1" fmla="val 49722"/>
              <a:gd name="adj2" fmla="val 7278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4038600" y="1811600"/>
            <a:ext cx="44271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dirty="0"/>
              <a:t>уровень фиксируется как точка отсчета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2041525" y="4145756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AS IS</a:t>
            </a:r>
            <a:endParaRPr lang="ru-RU" altLang="ru-RU"/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6259514" y="4114800"/>
            <a:ext cx="7327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/>
              <a:t>TO BE</a:t>
            </a:r>
            <a:endParaRPr lang="ru-RU" altLang="ru-RU"/>
          </a:p>
        </p:txBody>
      </p:sp>
      <p:sp>
        <p:nvSpPr>
          <p:cNvPr id="3121" name="Rectangle 49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14300"/>
            <a:ext cx="7772400" cy="628650"/>
          </a:xfrm>
        </p:spPr>
        <p:txBody>
          <a:bodyPr/>
          <a:lstStyle/>
          <a:p>
            <a:r>
              <a:rPr lang="ru-RU" altLang="ru-RU" sz="3200" dirty="0">
                <a:solidFill>
                  <a:schemeClr val="tx1"/>
                </a:solidFill>
              </a:rPr>
              <a:t>В чем суть </a:t>
            </a:r>
            <a:r>
              <a:rPr lang="ru-RU" altLang="ru-RU" sz="3200" dirty="0" err="1">
                <a:solidFill>
                  <a:schemeClr val="tx1"/>
                </a:solidFill>
              </a:rPr>
              <a:t>беззатратного</a:t>
            </a:r>
            <a:r>
              <a:rPr lang="ru-RU" altLang="ru-RU" sz="3200" dirty="0">
                <a:solidFill>
                  <a:schemeClr val="tx1"/>
                </a:solidFill>
              </a:rPr>
              <a:t> развития</a:t>
            </a:r>
            <a:endParaRPr lang="ru-RU" altLang="ru-RU" sz="3200" dirty="0"/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381000" y="4171951"/>
            <a:ext cx="85344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dirty="0">
                <a:cs typeface="Times New Roman" charset="0"/>
              </a:rPr>
              <a:t>В итоге, после начала реализации новой стратегии любые улучшения в обеспечении бизнеса ИТ оказываются как бы полностью бесплатными</a:t>
            </a:r>
            <a:r>
              <a:rPr lang="ru-RU" altLang="ru-RU" sz="2000" dirty="0"/>
              <a:t> </a:t>
            </a:r>
          </a:p>
        </p:txBody>
      </p:sp>
      <p:grpSp>
        <p:nvGrpSpPr>
          <p:cNvPr id="3126" name="Group 54"/>
          <p:cNvGrpSpPr>
            <a:grpSpLocks/>
          </p:cNvGrpSpPr>
          <p:nvPr/>
        </p:nvGrpSpPr>
        <p:grpSpPr bwMode="auto">
          <a:xfrm>
            <a:off x="4267200" y="800100"/>
            <a:ext cx="4572000" cy="2228850"/>
            <a:chOff x="2688" y="672"/>
            <a:chExt cx="2880" cy="1872"/>
          </a:xfrm>
        </p:grpSpPr>
        <p:sp>
          <p:nvSpPr>
            <p:cNvPr id="3124" name="AutoShape 52"/>
            <p:cNvSpPr>
              <a:spLocks/>
            </p:cNvSpPr>
            <p:nvPr/>
          </p:nvSpPr>
          <p:spPr bwMode="auto">
            <a:xfrm flipH="1">
              <a:off x="3264" y="1872"/>
              <a:ext cx="192" cy="672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25" name="Text Box 53"/>
            <p:cNvSpPr txBox="1">
              <a:spLocks noChangeArrowheads="1"/>
            </p:cNvSpPr>
            <p:nvPr/>
          </p:nvSpPr>
          <p:spPr bwMode="auto">
            <a:xfrm>
              <a:off x="2688" y="672"/>
              <a:ext cx="2880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000" dirty="0">
                  <a:solidFill>
                    <a:srgbClr val="CC0000"/>
                  </a:solidFill>
                </a:rPr>
                <a:t>…да, на первый взгляд, только условно бесплатно, но ведь не всё для развития потребует у нас капитальных расходов!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79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23478"/>
            <a:ext cx="8839200" cy="571500"/>
          </a:xfrm>
        </p:spPr>
        <p:txBody>
          <a:bodyPr>
            <a:noAutofit/>
          </a:bodyPr>
          <a:lstStyle/>
          <a:p>
            <a:r>
              <a:rPr lang="ru-RU" altLang="ru-RU" sz="3400" dirty="0">
                <a:cs typeface="Times New Roman" charset="0"/>
              </a:rPr>
              <a:t>Предпосылки для </a:t>
            </a:r>
            <a:r>
              <a:rPr lang="ru-RU" altLang="ru-RU" sz="3400" dirty="0" err="1">
                <a:cs typeface="Times New Roman" charset="0"/>
              </a:rPr>
              <a:t>беззатратного</a:t>
            </a:r>
            <a:r>
              <a:rPr lang="ru-RU" altLang="ru-RU" sz="3400" dirty="0">
                <a:cs typeface="Times New Roman" charset="0"/>
              </a:rPr>
              <a:t> развития</a:t>
            </a:r>
            <a:r>
              <a:rPr lang="ru-RU" altLang="ru-RU" sz="3400" dirty="0"/>
              <a:t> 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771550"/>
            <a:ext cx="9144000" cy="425592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Компьютеры давно стали достаточно мощными для выполнения офисных задач вне зависимости от их поколения. </a:t>
            </a:r>
            <a:r>
              <a:rPr lang="ru-RU" alt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Многоядерность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дает консолидацию и виртуализацию</a:t>
            </a:r>
          </a:p>
          <a:p>
            <a:pPr>
              <a:lnSpc>
                <a:spcPct val="90000"/>
              </a:lnSpc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Наработан большой фонд свободного ПО</a:t>
            </a:r>
          </a:p>
          <a:p>
            <a:pPr>
              <a:lnSpc>
                <a:spcPct val="90000"/>
              </a:lnSpc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Коммерческим ПО был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уже давно достигнут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необходимый уровень зрелости, хватит покупать новые версии!</a:t>
            </a:r>
          </a:p>
          <a:p>
            <a:pPr>
              <a:lnSpc>
                <a:spcPct val="90000"/>
              </a:lnSpc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Будущее всегда за открытыми технологиями и архитектурами (доказано), устраняется риск попасть в зависимость от тупиковой </a:t>
            </a:r>
            <a:r>
              <a:rPr lang="ru-RU" alt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проприетарной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технологии, что снижает </a:t>
            </a:r>
            <a:r>
              <a:rPr lang="en-US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TCO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в будущем. </a:t>
            </a:r>
          </a:p>
          <a:p>
            <a:pPr>
              <a:lnSpc>
                <a:spcPct val="90000"/>
              </a:lnSpc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Короткие жизненные циклы – инвестиции в ИТ быстро обесцениваются</a:t>
            </a:r>
          </a:p>
          <a:p>
            <a:pPr>
              <a:lnSpc>
                <a:spcPct val="90000"/>
              </a:lnSpc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Цена продукта перестала определяться издержками, напротив, издержки стали определяться ценой – чтобы вписаться в рынок, надо сильнее экономить на излишествах, в том числе в области ИТ</a:t>
            </a:r>
          </a:p>
          <a:p>
            <a:pPr>
              <a:lnSpc>
                <a:spcPct val="90000"/>
              </a:lnSpc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Экономика мыльного пузыря: финансовая ситуация в мире стала менее стабильной из-за возрастающей накачки экономики </a:t>
            </a: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ведущих </a:t>
            </a: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стран кредитами. </a:t>
            </a:r>
            <a:r>
              <a:rPr lang="ru-RU" altLang="ru-RU" sz="18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кризис бережливость означает выживание</a:t>
            </a:r>
          </a:p>
        </p:txBody>
      </p:sp>
    </p:spTree>
    <p:extLst>
      <p:ext uri="{BB962C8B-B14F-4D97-AF65-F5344CB8AC3E}">
        <p14:creationId xmlns:p14="http://schemas.microsoft.com/office/powerpoint/2010/main" val="41097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97175"/>
            </a:gs>
            <a:gs pos="60000">
              <a:schemeClr val="accent1">
                <a:tint val="44500"/>
                <a:satMod val="160000"/>
              </a:schemeClr>
            </a:gs>
            <a:gs pos="93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3438409" y="2295442"/>
            <a:ext cx="3551577" cy="195409"/>
          </a:xfrm>
          <a:custGeom>
            <a:avLst/>
            <a:gdLst>
              <a:gd name="connsiteX0" fmla="*/ 0 w 2431228"/>
              <a:gd name="connsiteY0" fmla="*/ 129394 h 195409"/>
              <a:gd name="connsiteX1" fmla="*/ 494852 w 2431228"/>
              <a:gd name="connsiteY1" fmla="*/ 302 h 195409"/>
              <a:gd name="connsiteX2" fmla="*/ 914400 w 2431228"/>
              <a:gd name="connsiteY2" fmla="*/ 161667 h 195409"/>
              <a:gd name="connsiteX3" fmla="*/ 1441525 w 2431228"/>
              <a:gd name="connsiteY3" fmla="*/ 11060 h 195409"/>
              <a:gd name="connsiteX4" fmla="*/ 1914861 w 2431228"/>
              <a:gd name="connsiteY4" fmla="*/ 193940 h 195409"/>
              <a:gd name="connsiteX5" fmla="*/ 2431228 w 2431228"/>
              <a:gd name="connsiteY5" fmla="*/ 97121 h 1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1228" h="195409">
                <a:moveTo>
                  <a:pt x="0" y="129394"/>
                </a:moveTo>
                <a:cubicBezTo>
                  <a:pt x="171226" y="62158"/>
                  <a:pt x="342452" y="-5077"/>
                  <a:pt x="494852" y="302"/>
                </a:cubicBezTo>
                <a:cubicBezTo>
                  <a:pt x="647252" y="5681"/>
                  <a:pt x="756621" y="159874"/>
                  <a:pt x="914400" y="161667"/>
                </a:cubicBezTo>
                <a:cubicBezTo>
                  <a:pt x="1072179" y="163460"/>
                  <a:pt x="1274782" y="5681"/>
                  <a:pt x="1441525" y="11060"/>
                </a:cubicBezTo>
                <a:cubicBezTo>
                  <a:pt x="1608268" y="16439"/>
                  <a:pt x="1749911" y="179597"/>
                  <a:pt x="1914861" y="193940"/>
                </a:cubicBezTo>
                <a:cubicBezTo>
                  <a:pt x="2079812" y="208284"/>
                  <a:pt x="2354132" y="113257"/>
                  <a:pt x="2431228" y="971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07504" y="2474045"/>
            <a:ext cx="3551577" cy="195409"/>
          </a:xfrm>
          <a:custGeom>
            <a:avLst/>
            <a:gdLst>
              <a:gd name="connsiteX0" fmla="*/ 0 w 2431228"/>
              <a:gd name="connsiteY0" fmla="*/ 129394 h 195409"/>
              <a:gd name="connsiteX1" fmla="*/ 494852 w 2431228"/>
              <a:gd name="connsiteY1" fmla="*/ 302 h 195409"/>
              <a:gd name="connsiteX2" fmla="*/ 914400 w 2431228"/>
              <a:gd name="connsiteY2" fmla="*/ 161667 h 195409"/>
              <a:gd name="connsiteX3" fmla="*/ 1441525 w 2431228"/>
              <a:gd name="connsiteY3" fmla="*/ 11060 h 195409"/>
              <a:gd name="connsiteX4" fmla="*/ 1914861 w 2431228"/>
              <a:gd name="connsiteY4" fmla="*/ 193940 h 195409"/>
              <a:gd name="connsiteX5" fmla="*/ 2431228 w 2431228"/>
              <a:gd name="connsiteY5" fmla="*/ 97121 h 1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1228" h="195409">
                <a:moveTo>
                  <a:pt x="0" y="129394"/>
                </a:moveTo>
                <a:cubicBezTo>
                  <a:pt x="171226" y="62158"/>
                  <a:pt x="342452" y="-5077"/>
                  <a:pt x="494852" y="302"/>
                </a:cubicBezTo>
                <a:cubicBezTo>
                  <a:pt x="647252" y="5681"/>
                  <a:pt x="756621" y="159874"/>
                  <a:pt x="914400" y="161667"/>
                </a:cubicBezTo>
                <a:cubicBezTo>
                  <a:pt x="1072179" y="163460"/>
                  <a:pt x="1274782" y="5681"/>
                  <a:pt x="1441525" y="11060"/>
                </a:cubicBezTo>
                <a:cubicBezTo>
                  <a:pt x="1608268" y="16439"/>
                  <a:pt x="1749911" y="179597"/>
                  <a:pt x="1914861" y="193940"/>
                </a:cubicBezTo>
                <a:cubicBezTo>
                  <a:pt x="2079812" y="208284"/>
                  <a:pt x="2354132" y="113257"/>
                  <a:pt x="2431228" y="971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226079"/>
            <a:ext cx="2671777" cy="1207129"/>
          </a:xfrm>
          <a:prstGeom prst="rect">
            <a:avLst/>
          </a:prstGeom>
        </p:spPr>
      </p:pic>
      <p:sp>
        <p:nvSpPr>
          <p:cNvPr id="27" name="Полилиния 26"/>
          <p:cNvSpPr/>
          <p:nvPr/>
        </p:nvSpPr>
        <p:spPr>
          <a:xfrm>
            <a:off x="3275856" y="2996340"/>
            <a:ext cx="3551577" cy="195409"/>
          </a:xfrm>
          <a:custGeom>
            <a:avLst/>
            <a:gdLst>
              <a:gd name="connsiteX0" fmla="*/ 0 w 2431228"/>
              <a:gd name="connsiteY0" fmla="*/ 129394 h 195409"/>
              <a:gd name="connsiteX1" fmla="*/ 494852 w 2431228"/>
              <a:gd name="connsiteY1" fmla="*/ 302 h 195409"/>
              <a:gd name="connsiteX2" fmla="*/ 914400 w 2431228"/>
              <a:gd name="connsiteY2" fmla="*/ 161667 h 195409"/>
              <a:gd name="connsiteX3" fmla="*/ 1441525 w 2431228"/>
              <a:gd name="connsiteY3" fmla="*/ 11060 h 195409"/>
              <a:gd name="connsiteX4" fmla="*/ 1914861 w 2431228"/>
              <a:gd name="connsiteY4" fmla="*/ 193940 h 195409"/>
              <a:gd name="connsiteX5" fmla="*/ 2431228 w 2431228"/>
              <a:gd name="connsiteY5" fmla="*/ 97121 h 1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1228" h="195409">
                <a:moveTo>
                  <a:pt x="0" y="129394"/>
                </a:moveTo>
                <a:cubicBezTo>
                  <a:pt x="171226" y="62158"/>
                  <a:pt x="342452" y="-5077"/>
                  <a:pt x="494852" y="302"/>
                </a:cubicBezTo>
                <a:cubicBezTo>
                  <a:pt x="647252" y="5681"/>
                  <a:pt x="756621" y="159874"/>
                  <a:pt x="914400" y="161667"/>
                </a:cubicBezTo>
                <a:cubicBezTo>
                  <a:pt x="1072179" y="163460"/>
                  <a:pt x="1274782" y="5681"/>
                  <a:pt x="1441525" y="11060"/>
                </a:cubicBezTo>
                <a:cubicBezTo>
                  <a:pt x="1608268" y="16439"/>
                  <a:pt x="1749911" y="179597"/>
                  <a:pt x="1914861" y="193940"/>
                </a:cubicBezTo>
                <a:cubicBezTo>
                  <a:pt x="2079812" y="208284"/>
                  <a:pt x="2354132" y="113257"/>
                  <a:pt x="2431228" y="97121"/>
                </a:cubicBezTo>
              </a:path>
            </a:pathLst>
          </a:cu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4593434" y="1979365"/>
            <a:ext cx="3551577" cy="195409"/>
          </a:xfrm>
          <a:custGeom>
            <a:avLst/>
            <a:gdLst>
              <a:gd name="connsiteX0" fmla="*/ 0 w 2431228"/>
              <a:gd name="connsiteY0" fmla="*/ 129394 h 195409"/>
              <a:gd name="connsiteX1" fmla="*/ 494852 w 2431228"/>
              <a:gd name="connsiteY1" fmla="*/ 302 h 195409"/>
              <a:gd name="connsiteX2" fmla="*/ 914400 w 2431228"/>
              <a:gd name="connsiteY2" fmla="*/ 161667 h 195409"/>
              <a:gd name="connsiteX3" fmla="*/ 1441525 w 2431228"/>
              <a:gd name="connsiteY3" fmla="*/ 11060 h 195409"/>
              <a:gd name="connsiteX4" fmla="*/ 1914861 w 2431228"/>
              <a:gd name="connsiteY4" fmla="*/ 193940 h 195409"/>
              <a:gd name="connsiteX5" fmla="*/ 2431228 w 2431228"/>
              <a:gd name="connsiteY5" fmla="*/ 97121 h 1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1228" h="195409">
                <a:moveTo>
                  <a:pt x="0" y="129394"/>
                </a:moveTo>
                <a:cubicBezTo>
                  <a:pt x="171226" y="62158"/>
                  <a:pt x="342452" y="-5077"/>
                  <a:pt x="494852" y="302"/>
                </a:cubicBezTo>
                <a:cubicBezTo>
                  <a:pt x="647252" y="5681"/>
                  <a:pt x="756621" y="159874"/>
                  <a:pt x="914400" y="161667"/>
                </a:cubicBezTo>
                <a:cubicBezTo>
                  <a:pt x="1072179" y="163460"/>
                  <a:pt x="1274782" y="5681"/>
                  <a:pt x="1441525" y="11060"/>
                </a:cubicBezTo>
                <a:cubicBezTo>
                  <a:pt x="1608268" y="16439"/>
                  <a:pt x="1749911" y="179597"/>
                  <a:pt x="1914861" y="193940"/>
                </a:cubicBezTo>
                <a:cubicBezTo>
                  <a:pt x="2079812" y="208284"/>
                  <a:pt x="2354132" y="113257"/>
                  <a:pt x="2431228" y="971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2111" y="3947471"/>
            <a:ext cx="9122647" cy="1216202"/>
          </a:xfrm>
          <a:custGeom>
            <a:avLst/>
            <a:gdLst>
              <a:gd name="connsiteX0" fmla="*/ 0 w 9208546"/>
              <a:gd name="connsiteY0" fmla="*/ 204395 h 623944"/>
              <a:gd name="connsiteX1" fmla="*/ 1495313 w 9208546"/>
              <a:gd name="connsiteY1" fmla="*/ 0 h 623944"/>
              <a:gd name="connsiteX2" fmla="*/ 3205779 w 9208546"/>
              <a:gd name="connsiteY2" fmla="*/ 462579 h 623944"/>
              <a:gd name="connsiteX3" fmla="*/ 4464424 w 9208546"/>
              <a:gd name="connsiteY3" fmla="*/ 96819 h 623944"/>
              <a:gd name="connsiteX4" fmla="*/ 5540188 w 9208546"/>
              <a:gd name="connsiteY4" fmla="*/ 548640 h 623944"/>
              <a:gd name="connsiteX5" fmla="*/ 6067313 w 9208546"/>
              <a:gd name="connsiteY5" fmla="*/ 43031 h 623944"/>
              <a:gd name="connsiteX6" fmla="*/ 8251115 w 9208546"/>
              <a:gd name="connsiteY6" fmla="*/ 623944 h 623944"/>
              <a:gd name="connsiteX7" fmla="*/ 9165515 w 9208546"/>
              <a:gd name="connsiteY7" fmla="*/ 344245 h 623944"/>
              <a:gd name="connsiteX8" fmla="*/ 9208546 w 9208546"/>
              <a:gd name="connsiteY8" fmla="*/ 365760 h 623944"/>
              <a:gd name="connsiteX0" fmla="*/ 0 w 9187031"/>
              <a:gd name="connsiteY0" fmla="*/ 195695 h 623944"/>
              <a:gd name="connsiteX1" fmla="*/ 1473798 w 9187031"/>
              <a:gd name="connsiteY1" fmla="*/ 0 h 623944"/>
              <a:gd name="connsiteX2" fmla="*/ 3184264 w 9187031"/>
              <a:gd name="connsiteY2" fmla="*/ 462579 h 623944"/>
              <a:gd name="connsiteX3" fmla="*/ 4442909 w 9187031"/>
              <a:gd name="connsiteY3" fmla="*/ 96819 h 623944"/>
              <a:gd name="connsiteX4" fmla="*/ 5518673 w 9187031"/>
              <a:gd name="connsiteY4" fmla="*/ 548640 h 623944"/>
              <a:gd name="connsiteX5" fmla="*/ 6045798 w 9187031"/>
              <a:gd name="connsiteY5" fmla="*/ 43031 h 623944"/>
              <a:gd name="connsiteX6" fmla="*/ 8229600 w 9187031"/>
              <a:gd name="connsiteY6" fmla="*/ 623944 h 623944"/>
              <a:gd name="connsiteX7" fmla="*/ 9144000 w 9187031"/>
              <a:gd name="connsiteY7" fmla="*/ 344245 h 623944"/>
              <a:gd name="connsiteX8" fmla="*/ 9187031 w 9187031"/>
              <a:gd name="connsiteY8" fmla="*/ 365760 h 623944"/>
              <a:gd name="connsiteX0" fmla="*/ 0 w 9187031"/>
              <a:gd name="connsiteY0" fmla="*/ 195695 h 623944"/>
              <a:gd name="connsiteX1" fmla="*/ 0 w 9187031"/>
              <a:gd name="connsiteY1" fmla="*/ 217498 h 623944"/>
              <a:gd name="connsiteX2" fmla="*/ 1473798 w 9187031"/>
              <a:gd name="connsiteY2" fmla="*/ 0 h 623944"/>
              <a:gd name="connsiteX3" fmla="*/ 3184264 w 9187031"/>
              <a:gd name="connsiteY3" fmla="*/ 462579 h 623944"/>
              <a:gd name="connsiteX4" fmla="*/ 4442909 w 9187031"/>
              <a:gd name="connsiteY4" fmla="*/ 96819 h 623944"/>
              <a:gd name="connsiteX5" fmla="*/ 5518673 w 9187031"/>
              <a:gd name="connsiteY5" fmla="*/ 548640 h 623944"/>
              <a:gd name="connsiteX6" fmla="*/ 6045798 w 9187031"/>
              <a:gd name="connsiteY6" fmla="*/ 43031 h 623944"/>
              <a:gd name="connsiteX7" fmla="*/ 8229600 w 9187031"/>
              <a:gd name="connsiteY7" fmla="*/ 623944 h 623944"/>
              <a:gd name="connsiteX8" fmla="*/ 9144000 w 9187031"/>
              <a:gd name="connsiteY8" fmla="*/ 344245 h 623944"/>
              <a:gd name="connsiteX9" fmla="*/ 9187031 w 9187031"/>
              <a:gd name="connsiteY9" fmla="*/ 365760 h 623944"/>
              <a:gd name="connsiteX0" fmla="*/ 0 w 9187031"/>
              <a:gd name="connsiteY0" fmla="*/ 195695 h 623944"/>
              <a:gd name="connsiteX1" fmla="*/ 0 w 9187031"/>
              <a:gd name="connsiteY1" fmla="*/ 217498 h 623944"/>
              <a:gd name="connsiteX2" fmla="*/ 64546 w 9187031"/>
              <a:gd name="connsiteY2" fmla="*/ 95703 h 623944"/>
              <a:gd name="connsiteX3" fmla="*/ 1473798 w 9187031"/>
              <a:gd name="connsiteY3" fmla="*/ 0 h 623944"/>
              <a:gd name="connsiteX4" fmla="*/ 3184264 w 9187031"/>
              <a:gd name="connsiteY4" fmla="*/ 462579 h 623944"/>
              <a:gd name="connsiteX5" fmla="*/ 4442909 w 9187031"/>
              <a:gd name="connsiteY5" fmla="*/ 96819 h 623944"/>
              <a:gd name="connsiteX6" fmla="*/ 5518673 w 9187031"/>
              <a:gd name="connsiteY6" fmla="*/ 548640 h 623944"/>
              <a:gd name="connsiteX7" fmla="*/ 6045798 w 9187031"/>
              <a:gd name="connsiteY7" fmla="*/ 43031 h 623944"/>
              <a:gd name="connsiteX8" fmla="*/ 8229600 w 9187031"/>
              <a:gd name="connsiteY8" fmla="*/ 623944 h 623944"/>
              <a:gd name="connsiteX9" fmla="*/ 9144000 w 9187031"/>
              <a:gd name="connsiteY9" fmla="*/ 344245 h 623944"/>
              <a:gd name="connsiteX10" fmla="*/ 9187031 w 9187031"/>
              <a:gd name="connsiteY10" fmla="*/ 365760 h 623944"/>
              <a:gd name="connsiteX0" fmla="*/ 0 w 9187031"/>
              <a:gd name="connsiteY0" fmla="*/ 195695 h 1026560"/>
              <a:gd name="connsiteX1" fmla="*/ 978946 w 9187031"/>
              <a:gd name="connsiteY1" fmla="*/ 1026560 h 1026560"/>
              <a:gd name="connsiteX2" fmla="*/ 64546 w 9187031"/>
              <a:gd name="connsiteY2" fmla="*/ 95703 h 1026560"/>
              <a:gd name="connsiteX3" fmla="*/ 1473798 w 9187031"/>
              <a:gd name="connsiteY3" fmla="*/ 0 h 1026560"/>
              <a:gd name="connsiteX4" fmla="*/ 3184264 w 9187031"/>
              <a:gd name="connsiteY4" fmla="*/ 462579 h 1026560"/>
              <a:gd name="connsiteX5" fmla="*/ 4442909 w 9187031"/>
              <a:gd name="connsiteY5" fmla="*/ 96819 h 1026560"/>
              <a:gd name="connsiteX6" fmla="*/ 5518673 w 9187031"/>
              <a:gd name="connsiteY6" fmla="*/ 548640 h 1026560"/>
              <a:gd name="connsiteX7" fmla="*/ 6045798 w 9187031"/>
              <a:gd name="connsiteY7" fmla="*/ 43031 h 1026560"/>
              <a:gd name="connsiteX8" fmla="*/ 8229600 w 9187031"/>
              <a:gd name="connsiteY8" fmla="*/ 623944 h 1026560"/>
              <a:gd name="connsiteX9" fmla="*/ 9144000 w 9187031"/>
              <a:gd name="connsiteY9" fmla="*/ 344245 h 1026560"/>
              <a:gd name="connsiteX10" fmla="*/ 9187031 w 9187031"/>
              <a:gd name="connsiteY10" fmla="*/ 365760 h 1026560"/>
              <a:gd name="connsiteX0" fmla="*/ 4292463 w 9122647"/>
              <a:gd name="connsiteY0" fmla="*/ 874263 h 1026560"/>
              <a:gd name="connsiteX1" fmla="*/ 914562 w 9122647"/>
              <a:gd name="connsiteY1" fmla="*/ 1026560 h 1026560"/>
              <a:gd name="connsiteX2" fmla="*/ 162 w 9122647"/>
              <a:gd name="connsiteY2" fmla="*/ 95703 h 1026560"/>
              <a:gd name="connsiteX3" fmla="*/ 1409414 w 9122647"/>
              <a:gd name="connsiteY3" fmla="*/ 0 h 1026560"/>
              <a:gd name="connsiteX4" fmla="*/ 3119880 w 9122647"/>
              <a:gd name="connsiteY4" fmla="*/ 462579 h 1026560"/>
              <a:gd name="connsiteX5" fmla="*/ 4378525 w 9122647"/>
              <a:gd name="connsiteY5" fmla="*/ 96819 h 1026560"/>
              <a:gd name="connsiteX6" fmla="*/ 5454289 w 9122647"/>
              <a:gd name="connsiteY6" fmla="*/ 548640 h 1026560"/>
              <a:gd name="connsiteX7" fmla="*/ 5981414 w 9122647"/>
              <a:gd name="connsiteY7" fmla="*/ 43031 h 1026560"/>
              <a:gd name="connsiteX8" fmla="*/ 8165216 w 9122647"/>
              <a:gd name="connsiteY8" fmla="*/ 623944 h 1026560"/>
              <a:gd name="connsiteX9" fmla="*/ 9079616 w 9122647"/>
              <a:gd name="connsiteY9" fmla="*/ 344245 h 1026560"/>
              <a:gd name="connsiteX10" fmla="*/ 9122647 w 9122647"/>
              <a:gd name="connsiteY10" fmla="*/ 365760 h 1026560"/>
              <a:gd name="connsiteX0" fmla="*/ 4389267 w 9219451"/>
              <a:gd name="connsiteY0" fmla="*/ 874263 h 1026560"/>
              <a:gd name="connsiteX1" fmla="*/ 1011366 w 9219451"/>
              <a:gd name="connsiteY1" fmla="*/ 1026560 h 1026560"/>
              <a:gd name="connsiteX2" fmla="*/ 147 w 9219451"/>
              <a:gd name="connsiteY2" fmla="*/ 200098 h 1026560"/>
              <a:gd name="connsiteX3" fmla="*/ 1506218 w 9219451"/>
              <a:gd name="connsiteY3" fmla="*/ 0 h 1026560"/>
              <a:gd name="connsiteX4" fmla="*/ 3216684 w 9219451"/>
              <a:gd name="connsiteY4" fmla="*/ 462579 h 1026560"/>
              <a:gd name="connsiteX5" fmla="*/ 4475329 w 9219451"/>
              <a:gd name="connsiteY5" fmla="*/ 96819 h 1026560"/>
              <a:gd name="connsiteX6" fmla="*/ 5551093 w 9219451"/>
              <a:gd name="connsiteY6" fmla="*/ 548640 h 1026560"/>
              <a:gd name="connsiteX7" fmla="*/ 6078218 w 9219451"/>
              <a:gd name="connsiteY7" fmla="*/ 43031 h 1026560"/>
              <a:gd name="connsiteX8" fmla="*/ 8262020 w 9219451"/>
              <a:gd name="connsiteY8" fmla="*/ 623944 h 1026560"/>
              <a:gd name="connsiteX9" fmla="*/ 9176420 w 9219451"/>
              <a:gd name="connsiteY9" fmla="*/ 344245 h 1026560"/>
              <a:gd name="connsiteX10" fmla="*/ 9219451 w 9219451"/>
              <a:gd name="connsiteY10" fmla="*/ 365760 h 1026560"/>
              <a:gd name="connsiteX0" fmla="*/ 9165662 w 9219451"/>
              <a:gd name="connsiteY0" fmla="*/ 1022156 h 1026560"/>
              <a:gd name="connsiteX1" fmla="*/ 1011366 w 9219451"/>
              <a:gd name="connsiteY1" fmla="*/ 1026560 h 1026560"/>
              <a:gd name="connsiteX2" fmla="*/ 147 w 9219451"/>
              <a:gd name="connsiteY2" fmla="*/ 200098 h 1026560"/>
              <a:gd name="connsiteX3" fmla="*/ 1506218 w 9219451"/>
              <a:gd name="connsiteY3" fmla="*/ 0 h 1026560"/>
              <a:gd name="connsiteX4" fmla="*/ 3216684 w 9219451"/>
              <a:gd name="connsiteY4" fmla="*/ 462579 h 1026560"/>
              <a:gd name="connsiteX5" fmla="*/ 4475329 w 9219451"/>
              <a:gd name="connsiteY5" fmla="*/ 96819 h 1026560"/>
              <a:gd name="connsiteX6" fmla="*/ 5551093 w 9219451"/>
              <a:gd name="connsiteY6" fmla="*/ 548640 h 1026560"/>
              <a:gd name="connsiteX7" fmla="*/ 6078218 w 9219451"/>
              <a:gd name="connsiteY7" fmla="*/ 43031 h 1026560"/>
              <a:gd name="connsiteX8" fmla="*/ 8262020 w 9219451"/>
              <a:gd name="connsiteY8" fmla="*/ 623944 h 1026560"/>
              <a:gd name="connsiteX9" fmla="*/ 9176420 w 9219451"/>
              <a:gd name="connsiteY9" fmla="*/ 344245 h 1026560"/>
              <a:gd name="connsiteX10" fmla="*/ 9219451 w 9219451"/>
              <a:gd name="connsiteY10" fmla="*/ 365760 h 1026560"/>
              <a:gd name="connsiteX0" fmla="*/ 9068858 w 9122647"/>
              <a:gd name="connsiteY0" fmla="*/ 1022156 h 1026560"/>
              <a:gd name="connsiteX1" fmla="*/ 914562 w 9122647"/>
              <a:gd name="connsiteY1" fmla="*/ 1026560 h 1026560"/>
              <a:gd name="connsiteX2" fmla="*/ 162 w 9122647"/>
              <a:gd name="connsiteY2" fmla="*/ 487184 h 1026560"/>
              <a:gd name="connsiteX3" fmla="*/ 1409414 w 9122647"/>
              <a:gd name="connsiteY3" fmla="*/ 0 h 1026560"/>
              <a:gd name="connsiteX4" fmla="*/ 3119880 w 9122647"/>
              <a:gd name="connsiteY4" fmla="*/ 462579 h 1026560"/>
              <a:gd name="connsiteX5" fmla="*/ 4378525 w 9122647"/>
              <a:gd name="connsiteY5" fmla="*/ 96819 h 1026560"/>
              <a:gd name="connsiteX6" fmla="*/ 5454289 w 9122647"/>
              <a:gd name="connsiteY6" fmla="*/ 548640 h 1026560"/>
              <a:gd name="connsiteX7" fmla="*/ 5981414 w 9122647"/>
              <a:gd name="connsiteY7" fmla="*/ 43031 h 1026560"/>
              <a:gd name="connsiteX8" fmla="*/ 8165216 w 9122647"/>
              <a:gd name="connsiteY8" fmla="*/ 623944 h 1026560"/>
              <a:gd name="connsiteX9" fmla="*/ 9079616 w 9122647"/>
              <a:gd name="connsiteY9" fmla="*/ 344245 h 1026560"/>
              <a:gd name="connsiteX10" fmla="*/ 9122647 w 9122647"/>
              <a:gd name="connsiteY10" fmla="*/ 365760 h 1026560"/>
              <a:gd name="connsiteX0" fmla="*/ 9068858 w 9122647"/>
              <a:gd name="connsiteY0" fmla="*/ 979125 h 983529"/>
              <a:gd name="connsiteX1" fmla="*/ 914562 w 9122647"/>
              <a:gd name="connsiteY1" fmla="*/ 983529 h 983529"/>
              <a:gd name="connsiteX2" fmla="*/ 162 w 9122647"/>
              <a:gd name="connsiteY2" fmla="*/ 444153 h 983529"/>
              <a:gd name="connsiteX3" fmla="*/ 1387899 w 9122647"/>
              <a:gd name="connsiteY3" fmla="*/ 200557 h 983529"/>
              <a:gd name="connsiteX4" fmla="*/ 3119880 w 9122647"/>
              <a:gd name="connsiteY4" fmla="*/ 419548 h 983529"/>
              <a:gd name="connsiteX5" fmla="*/ 4378525 w 9122647"/>
              <a:gd name="connsiteY5" fmla="*/ 53788 h 983529"/>
              <a:gd name="connsiteX6" fmla="*/ 5454289 w 9122647"/>
              <a:gd name="connsiteY6" fmla="*/ 505609 h 983529"/>
              <a:gd name="connsiteX7" fmla="*/ 5981414 w 9122647"/>
              <a:gd name="connsiteY7" fmla="*/ 0 h 983529"/>
              <a:gd name="connsiteX8" fmla="*/ 8165216 w 9122647"/>
              <a:gd name="connsiteY8" fmla="*/ 580913 h 983529"/>
              <a:gd name="connsiteX9" fmla="*/ 9079616 w 9122647"/>
              <a:gd name="connsiteY9" fmla="*/ 301214 h 983529"/>
              <a:gd name="connsiteX10" fmla="*/ 9122647 w 9122647"/>
              <a:gd name="connsiteY10" fmla="*/ 322729 h 98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22647" h="983529">
                <a:moveTo>
                  <a:pt x="9068858" y="979125"/>
                </a:moveTo>
                <a:lnTo>
                  <a:pt x="914562" y="983529"/>
                </a:lnTo>
                <a:cubicBezTo>
                  <a:pt x="928906" y="980629"/>
                  <a:pt x="-14182" y="447053"/>
                  <a:pt x="162" y="444153"/>
                </a:cubicBezTo>
                <a:lnTo>
                  <a:pt x="1387899" y="200557"/>
                </a:lnTo>
                <a:lnTo>
                  <a:pt x="3119880" y="419548"/>
                </a:lnTo>
                <a:lnTo>
                  <a:pt x="4378525" y="53788"/>
                </a:lnTo>
                <a:lnTo>
                  <a:pt x="5454289" y="505609"/>
                </a:lnTo>
                <a:lnTo>
                  <a:pt x="5981414" y="0"/>
                </a:lnTo>
                <a:lnTo>
                  <a:pt x="8165216" y="580913"/>
                </a:lnTo>
                <a:lnTo>
                  <a:pt x="9079616" y="301214"/>
                </a:lnTo>
                <a:lnTo>
                  <a:pt x="9122647" y="322729"/>
                </a:lnTo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51520" y="2001787"/>
            <a:ext cx="3551577" cy="195409"/>
          </a:xfrm>
          <a:custGeom>
            <a:avLst/>
            <a:gdLst>
              <a:gd name="connsiteX0" fmla="*/ 0 w 2431228"/>
              <a:gd name="connsiteY0" fmla="*/ 129394 h 195409"/>
              <a:gd name="connsiteX1" fmla="*/ 494852 w 2431228"/>
              <a:gd name="connsiteY1" fmla="*/ 302 h 195409"/>
              <a:gd name="connsiteX2" fmla="*/ 914400 w 2431228"/>
              <a:gd name="connsiteY2" fmla="*/ 161667 h 195409"/>
              <a:gd name="connsiteX3" fmla="*/ 1441525 w 2431228"/>
              <a:gd name="connsiteY3" fmla="*/ 11060 h 195409"/>
              <a:gd name="connsiteX4" fmla="*/ 1914861 w 2431228"/>
              <a:gd name="connsiteY4" fmla="*/ 193940 h 195409"/>
              <a:gd name="connsiteX5" fmla="*/ 2431228 w 2431228"/>
              <a:gd name="connsiteY5" fmla="*/ 97121 h 1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1228" h="195409">
                <a:moveTo>
                  <a:pt x="0" y="129394"/>
                </a:moveTo>
                <a:cubicBezTo>
                  <a:pt x="171226" y="62158"/>
                  <a:pt x="342452" y="-5077"/>
                  <a:pt x="494852" y="302"/>
                </a:cubicBezTo>
                <a:cubicBezTo>
                  <a:pt x="647252" y="5681"/>
                  <a:pt x="756621" y="159874"/>
                  <a:pt x="914400" y="161667"/>
                </a:cubicBezTo>
                <a:cubicBezTo>
                  <a:pt x="1072179" y="163460"/>
                  <a:pt x="1274782" y="5681"/>
                  <a:pt x="1441525" y="11060"/>
                </a:cubicBezTo>
                <a:cubicBezTo>
                  <a:pt x="1608268" y="16439"/>
                  <a:pt x="1749911" y="179597"/>
                  <a:pt x="1914861" y="193940"/>
                </a:cubicBezTo>
                <a:cubicBezTo>
                  <a:pt x="2079812" y="208284"/>
                  <a:pt x="2354132" y="113257"/>
                  <a:pt x="2431228" y="971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619672" y="3410149"/>
            <a:ext cx="3551577" cy="195409"/>
          </a:xfrm>
          <a:custGeom>
            <a:avLst/>
            <a:gdLst>
              <a:gd name="connsiteX0" fmla="*/ 0 w 2431228"/>
              <a:gd name="connsiteY0" fmla="*/ 129394 h 195409"/>
              <a:gd name="connsiteX1" fmla="*/ 494852 w 2431228"/>
              <a:gd name="connsiteY1" fmla="*/ 302 h 195409"/>
              <a:gd name="connsiteX2" fmla="*/ 914400 w 2431228"/>
              <a:gd name="connsiteY2" fmla="*/ 161667 h 195409"/>
              <a:gd name="connsiteX3" fmla="*/ 1441525 w 2431228"/>
              <a:gd name="connsiteY3" fmla="*/ 11060 h 195409"/>
              <a:gd name="connsiteX4" fmla="*/ 1914861 w 2431228"/>
              <a:gd name="connsiteY4" fmla="*/ 193940 h 195409"/>
              <a:gd name="connsiteX5" fmla="*/ 2431228 w 2431228"/>
              <a:gd name="connsiteY5" fmla="*/ 97121 h 19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1228" h="195409">
                <a:moveTo>
                  <a:pt x="0" y="129394"/>
                </a:moveTo>
                <a:cubicBezTo>
                  <a:pt x="171226" y="62158"/>
                  <a:pt x="342452" y="-5077"/>
                  <a:pt x="494852" y="302"/>
                </a:cubicBezTo>
                <a:cubicBezTo>
                  <a:pt x="647252" y="5681"/>
                  <a:pt x="756621" y="159874"/>
                  <a:pt x="914400" y="161667"/>
                </a:cubicBezTo>
                <a:cubicBezTo>
                  <a:pt x="1072179" y="163460"/>
                  <a:pt x="1274782" y="5681"/>
                  <a:pt x="1441525" y="11060"/>
                </a:cubicBezTo>
                <a:cubicBezTo>
                  <a:pt x="1608268" y="16439"/>
                  <a:pt x="1749911" y="179597"/>
                  <a:pt x="1914861" y="193940"/>
                </a:cubicBezTo>
                <a:cubicBezTo>
                  <a:pt x="2079812" y="208284"/>
                  <a:pt x="2354132" y="113257"/>
                  <a:pt x="2431228" y="97121"/>
                </a:cubicBezTo>
              </a:path>
            </a:pathLst>
          </a:cu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15" y="3605558"/>
            <a:ext cx="2380953" cy="1301588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6413309" y="1029674"/>
            <a:ext cx="2484120" cy="3084150"/>
            <a:chOff x="6516216" y="1131590"/>
            <a:chExt cx="2484120" cy="308415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216" y="1131590"/>
              <a:ext cx="2484120" cy="2404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6516216" y="3507854"/>
              <a:ext cx="24841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@noldo32</a:t>
              </a:r>
              <a:b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vk@straightway.ru</a:t>
              </a:r>
              <a:endParaRPr lang="ru-RU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0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Arial" panose="020B0604020202020204" pitchFamily="34" charset="0"/>
              </a:rPr>
              <a:t>оптимизация</a:t>
            </a:r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Экономия – когда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отказываемся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(от чего-то) для сохранения денег 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Оптимизация – когда получаем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то же самое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за меньшие деньги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(при прочих равных)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809108" y="1779661"/>
            <a:ext cx="579316" cy="1800201"/>
            <a:chOff x="7668344" y="1707654"/>
            <a:chExt cx="579316" cy="1800201"/>
          </a:xfrm>
        </p:grpSpPr>
        <p:sp>
          <p:nvSpPr>
            <p:cNvPr id="4" name="Умножение 3"/>
            <p:cNvSpPr/>
            <p:nvPr/>
          </p:nvSpPr>
          <p:spPr>
            <a:xfrm>
              <a:off x="7668344" y="1707654"/>
              <a:ext cx="579316" cy="504056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Нашивка 4"/>
            <p:cNvSpPr/>
            <p:nvPr/>
          </p:nvSpPr>
          <p:spPr>
            <a:xfrm rot="5400000">
              <a:off x="7741976" y="3098342"/>
              <a:ext cx="432049" cy="386977"/>
            </a:xfrm>
            <a:custGeom>
              <a:avLst/>
              <a:gdLst>
                <a:gd name="connsiteX0" fmla="*/ 0 w 397670"/>
                <a:gd name="connsiteY0" fmla="*/ 0 h 504057"/>
                <a:gd name="connsiteX1" fmla="*/ 212479 w 397670"/>
                <a:gd name="connsiteY1" fmla="*/ 0 h 504057"/>
                <a:gd name="connsiteX2" fmla="*/ 397670 w 397670"/>
                <a:gd name="connsiteY2" fmla="*/ 252029 h 504057"/>
                <a:gd name="connsiteX3" fmla="*/ 212479 w 397670"/>
                <a:gd name="connsiteY3" fmla="*/ 504057 h 504057"/>
                <a:gd name="connsiteX4" fmla="*/ 0 w 397670"/>
                <a:gd name="connsiteY4" fmla="*/ 504057 h 504057"/>
                <a:gd name="connsiteX5" fmla="*/ 185191 w 397670"/>
                <a:gd name="connsiteY5" fmla="*/ 252029 h 504057"/>
                <a:gd name="connsiteX6" fmla="*/ 0 w 397670"/>
                <a:gd name="connsiteY6" fmla="*/ 0 h 504057"/>
                <a:gd name="connsiteX0" fmla="*/ 0 w 397670"/>
                <a:gd name="connsiteY0" fmla="*/ 0 h 504057"/>
                <a:gd name="connsiteX1" fmla="*/ 212479 w 397670"/>
                <a:gd name="connsiteY1" fmla="*/ 0 h 504057"/>
                <a:gd name="connsiteX2" fmla="*/ 397670 w 397670"/>
                <a:gd name="connsiteY2" fmla="*/ 252029 h 504057"/>
                <a:gd name="connsiteX3" fmla="*/ 212479 w 397670"/>
                <a:gd name="connsiteY3" fmla="*/ 504057 h 504057"/>
                <a:gd name="connsiteX4" fmla="*/ 0 w 397670"/>
                <a:gd name="connsiteY4" fmla="*/ 504057 h 504057"/>
                <a:gd name="connsiteX5" fmla="*/ 280728 w 397670"/>
                <a:gd name="connsiteY5" fmla="*/ 238381 h 504057"/>
                <a:gd name="connsiteX6" fmla="*/ 0 w 397670"/>
                <a:gd name="connsiteY6" fmla="*/ 0 h 504057"/>
                <a:gd name="connsiteX0" fmla="*/ 0 w 397670"/>
                <a:gd name="connsiteY0" fmla="*/ 0 h 504057"/>
                <a:gd name="connsiteX1" fmla="*/ 212479 w 397670"/>
                <a:gd name="connsiteY1" fmla="*/ 0 h 504057"/>
                <a:gd name="connsiteX2" fmla="*/ 397670 w 397670"/>
                <a:gd name="connsiteY2" fmla="*/ 252029 h 504057"/>
                <a:gd name="connsiteX3" fmla="*/ 212479 w 397670"/>
                <a:gd name="connsiteY3" fmla="*/ 504057 h 504057"/>
                <a:gd name="connsiteX4" fmla="*/ 54594 w 397670"/>
                <a:gd name="connsiteY4" fmla="*/ 490409 h 504057"/>
                <a:gd name="connsiteX5" fmla="*/ 280728 w 397670"/>
                <a:gd name="connsiteY5" fmla="*/ 238381 h 504057"/>
                <a:gd name="connsiteX6" fmla="*/ 0 w 397670"/>
                <a:gd name="connsiteY6" fmla="*/ 0 h 504057"/>
                <a:gd name="connsiteX0" fmla="*/ 0 w 343076"/>
                <a:gd name="connsiteY0" fmla="*/ 0 h 504058"/>
                <a:gd name="connsiteX1" fmla="*/ 157885 w 343076"/>
                <a:gd name="connsiteY1" fmla="*/ 1 h 504058"/>
                <a:gd name="connsiteX2" fmla="*/ 343076 w 343076"/>
                <a:gd name="connsiteY2" fmla="*/ 252030 h 504058"/>
                <a:gd name="connsiteX3" fmla="*/ 157885 w 343076"/>
                <a:gd name="connsiteY3" fmla="*/ 504058 h 504058"/>
                <a:gd name="connsiteX4" fmla="*/ 0 w 343076"/>
                <a:gd name="connsiteY4" fmla="*/ 490410 h 504058"/>
                <a:gd name="connsiteX5" fmla="*/ 226134 w 343076"/>
                <a:gd name="connsiteY5" fmla="*/ 238382 h 504058"/>
                <a:gd name="connsiteX6" fmla="*/ 0 w 343076"/>
                <a:gd name="connsiteY6" fmla="*/ 0 h 50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6" h="504058">
                  <a:moveTo>
                    <a:pt x="0" y="0"/>
                  </a:moveTo>
                  <a:lnTo>
                    <a:pt x="157885" y="1"/>
                  </a:lnTo>
                  <a:lnTo>
                    <a:pt x="343076" y="252030"/>
                  </a:lnTo>
                  <a:lnTo>
                    <a:pt x="157885" y="504058"/>
                  </a:lnTo>
                  <a:lnTo>
                    <a:pt x="0" y="490410"/>
                  </a:lnTo>
                  <a:lnTo>
                    <a:pt x="226134" y="2383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D01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75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585242"/>
          </a:xfrm>
        </p:spPr>
        <p:txBody>
          <a:bodyPr>
            <a:noAutofit/>
          </a:bodyPr>
          <a:lstStyle/>
          <a:p>
            <a:r>
              <a:rPr lang="ru-RU" altLang="ru-RU" sz="4000" dirty="0" smtClean="0"/>
              <a:t>Бережливое</a:t>
            </a:r>
            <a:r>
              <a:rPr lang="ru-RU" altLang="ru-RU" dirty="0" smtClean="0"/>
              <a:t> производство</a:t>
            </a:r>
            <a:endParaRPr lang="ru-RU" altLang="ru-RU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42950"/>
            <a:ext cx="8382000" cy="42050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Система менеджмента </a:t>
            </a:r>
            <a:r>
              <a:rPr lang="en-US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“Lean production”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(в русском устоявшийся термин - «бережливое производство») родом из Японии, разработана на основе опыта компании «Тойота». В рамках её - система 5</a:t>
            </a:r>
            <a:r>
              <a:rPr lang="en-US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(яп. слова), </a:t>
            </a:r>
            <a:r>
              <a:rPr lang="en-US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Just in time, </a:t>
            </a:r>
            <a:r>
              <a:rPr lang="ru-RU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кайдзен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и др. </a:t>
            </a:r>
            <a:endParaRPr lang="ru-RU" alt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Суть: </a:t>
            </a:r>
            <a:b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устранение скрытых издержек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(растрат)</a:t>
            </a:r>
            <a:b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использование 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положительных 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экстерналий</a:t>
            </a:r>
            <a:b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небезразличие</a:t>
            </a:r>
            <a:endParaRPr lang="ru-RU" alt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Оригинальная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en-US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Lean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предназначена только 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производства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 ИТ перенят канбан, есть </a:t>
            </a:r>
            <a:r>
              <a:rPr lang="en-US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Agile 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Scrum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но все эти подходы оставляют большинство скрытых растрат в ИТ как есть!</a:t>
            </a:r>
            <a:endParaRPr lang="ru-RU" alt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3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585242"/>
          </a:xfrm>
        </p:spPr>
        <p:txBody>
          <a:bodyPr>
            <a:noAutofit/>
          </a:bodyPr>
          <a:lstStyle/>
          <a:p>
            <a:r>
              <a:rPr lang="ru-RU" altLang="ru-RU" sz="4000" dirty="0" smtClean="0"/>
              <a:t>Бережливое</a:t>
            </a:r>
            <a:r>
              <a:rPr lang="ru-RU" altLang="ru-RU" dirty="0" smtClean="0"/>
              <a:t> производство</a:t>
            </a:r>
            <a:endParaRPr lang="ru-RU" altLang="ru-RU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42950"/>
            <a:ext cx="8382000" cy="425907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Totally Lean IT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90000"/>
              </a:lnSpc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экономия при прочих равных</a:t>
            </a:r>
          </a:p>
          <a:p>
            <a:pPr>
              <a:lnSpc>
                <a:spcPct val="90000"/>
              </a:lnSpc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постоянный поиск возможностей для улучшения (в рамках существующих ресурсов)</a:t>
            </a:r>
          </a:p>
          <a:p>
            <a:pPr>
              <a:lnSpc>
                <a:spcPct val="90000"/>
              </a:lnSpc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пристальное внимание низкому уровню (там в ИТ возникают скрытые потери), идти от машины</a:t>
            </a:r>
            <a:endParaRPr lang="en-US" alt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хакерское мышление</a:t>
            </a:r>
            <a:endParaRPr lang="en-US" alt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человеческий фактор: создавать условия для его положительного </a:t>
            </a:r>
            <a:r>
              <a:rPr lang="ru-RU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влияния </a:t>
            </a: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устранять его отрицательное влияние автоматизацией</a:t>
            </a:r>
          </a:p>
          <a:p>
            <a:pPr>
              <a:lnSpc>
                <a:spcPct val="90000"/>
              </a:lnSpc>
            </a:pPr>
            <a:r>
              <a:rPr lang="ru-RU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продуктовый подход</a:t>
            </a:r>
          </a:p>
        </p:txBody>
      </p:sp>
    </p:spTree>
    <p:extLst>
      <p:ext uri="{BB962C8B-B14F-4D97-AF65-F5344CB8AC3E}">
        <p14:creationId xmlns:p14="http://schemas.microsoft.com/office/powerpoint/2010/main" val="12231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7966"/>
            <a:ext cx="8229600" cy="745592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/>
              <a:t>Хакер и предприниматель: общее</a:t>
            </a:r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096939"/>
            <a:ext cx="8229600" cy="3371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латеральное мышление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достигают успеха в условиях жестко ограниченных ресурсов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расчетливо рискуют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исследуют, неустанно ищут новые возможности</a:t>
            </a:r>
          </a:p>
          <a:p>
            <a:pPr>
              <a:lnSpc>
                <a:spcPct val="90000"/>
              </a:lnSpc>
            </a:pPr>
            <a:r>
              <a:rPr lang="ru-RU" alt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находят оптимальные нестандартные решения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упорно идут до конца, мотивация – в самом факте достижения результата</a:t>
            </a: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полагаются на себя, «контроль – изнутри»</a:t>
            </a:r>
          </a:p>
        </p:txBody>
      </p:sp>
    </p:spTree>
    <p:extLst>
      <p:ext uri="{BB962C8B-B14F-4D97-AF65-F5344CB8AC3E}">
        <p14:creationId xmlns:p14="http://schemas.microsoft.com/office/powerpoint/2010/main" val="6842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7150"/>
            <a:ext cx="7772400" cy="857250"/>
          </a:xfrm>
        </p:spPr>
        <p:txBody>
          <a:bodyPr>
            <a:normAutofit/>
          </a:bodyPr>
          <a:lstStyle/>
          <a:p>
            <a:r>
              <a:rPr lang="ru-RU" altLang="ru-RU" sz="4000" dirty="0"/>
              <a:t>Личные качества </a:t>
            </a:r>
            <a:r>
              <a:rPr lang="en-US" altLang="ru-RU" sz="4000" dirty="0"/>
              <a:t>CIO</a:t>
            </a:r>
            <a:r>
              <a:rPr lang="ru-RU" altLang="ru-RU" sz="4000" dirty="0"/>
              <a:t> и </a:t>
            </a:r>
            <a:r>
              <a:rPr lang="en-US" altLang="ru-RU" sz="4000" dirty="0"/>
              <a:t>Lean IT</a:t>
            </a:r>
            <a:endParaRPr lang="ru-RU" altLang="ru-RU" sz="4000" dirty="0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1520" y="914400"/>
            <a:ext cx="8712968" cy="4229100"/>
          </a:xfrm>
        </p:spPr>
        <p:txBody>
          <a:bodyPr>
            <a:normAutofit fontScale="70000" lnSpcReduction="20000"/>
          </a:bodyPr>
          <a:lstStyle/>
          <a:p>
            <a:pPr marL="354013" indent="12700">
              <a:lnSpc>
                <a:spcPct val="90000"/>
              </a:lnSpc>
              <a:buFontTx/>
              <a:buNone/>
            </a:pPr>
            <a:r>
              <a:rPr lang="ru-RU" altLang="ru-RU" sz="3700" dirty="0">
                <a:latin typeface="Arial" panose="020B0604020202020204" pitchFamily="34" charset="0"/>
                <a:cs typeface="Arial" panose="020B0604020202020204" pitchFamily="34" charset="0"/>
              </a:rPr>
              <a:t>Крайне </a:t>
            </a:r>
            <a:r>
              <a:rPr lang="ru-RU" altLang="ru-RU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важны </a:t>
            </a:r>
            <a:r>
              <a:rPr lang="ru-RU" altLang="ru-RU" sz="3700" dirty="0">
                <a:latin typeface="Arial" panose="020B0604020202020204" pitchFamily="34" charset="0"/>
                <a:cs typeface="Arial" panose="020B0604020202020204" pitchFamily="34" charset="0"/>
              </a:rPr>
              <a:t>при переходе к </a:t>
            </a:r>
            <a:r>
              <a:rPr lang="en-US" altLang="ru-RU" sz="3700" dirty="0">
                <a:latin typeface="Arial" panose="020B0604020202020204" pitchFamily="34" charset="0"/>
                <a:cs typeface="Arial" panose="020B0604020202020204" pitchFamily="34" charset="0"/>
              </a:rPr>
              <a:t>Lean </a:t>
            </a:r>
            <a:r>
              <a:rPr lang="en-US" altLang="ru-RU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ru-RU" altLang="ru-RU" sz="3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altLang="ru-RU" sz="3700" dirty="0">
                <a:latin typeface="Arial" panose="020B0604020202020204" pitchFamily="34" charset="0"/>
                <a:cs typeface="Arial" panose="020B0604020202020204" pitchFamily="34" charset="0"/>
              </a:rPr>
              <a:t>Предпринимательский стиль мышления у </a:t>
            </a:r>
            <a:r>
              <a:rPr lang="en-US" altLang="ru-RU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CIO</a:t>
            </a:r>
            <a:r>
              <a:rPr lang="ru-RU" altLang="ru-RU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700" dirty="0">
                <a:latin typeface="Arial" panose="020B0604020202020204" pitchFamily="34" charset="0"/>
                <a:cs typeface="Arial" panose="020B0604020202020204" pitchFamily="34" charset="0"/>
              </a:rPr>
              <a:t>(только стиль</a:t>
            </a:r>
            <a:r>
              <a:rPr lang="ru-RU" altLang="ru-RU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ru-RU" altLang="ru-RU" sz="3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1)труд, 2)земля, 3)капитал… (вместо «земли» в ИТ отделе пусть будут железо и софт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), всё </a:t>
            </a: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это комбинирует 4)предприниматель для достижения максимальной 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отдачи</a:t>
            </a:r>
          </a:p>
          <a:p>
            <a:pPr>
              <a:lnSpc>
                <a:spcPct val="120000"/>
              </a:lnSpc>
            </a:pPr>
            <a:r>
              <a:rPr lang="ru-RU" altLang="ru-RU" sz="3700" dirty="0">
                <a:latin typeface="Arial" panose="020B0604020202020204" pitchFamily="34" charset="0"/>
                <a:cs typeface="Arial" panose="020B0604020202020204" pitchFamily="34" charset="0"/>
              </a:rPr>
              <a:t>Небезразличие: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- необходимо при возрастании роли организующего фактора взамен 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капитала</a:t>
            </a:r>
            <a:b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оптимизация по собственной инициативе (а не когда сверху попросили уменьшить бюджет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обеспечивает </a:t>
            </a:r>
            <a:r>
              <a:rPr lang="ru-RU" alt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проактивное</a:t>
            </a: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реагирование</a:t>
            </a:r>
            <a:b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непрерывное развитие ИТ</a:t>
            </a:r>
          </a:p>
        </p:txBody>
      </p:sp>
    </p:spTree>
    <p:extLst>
      <p:ext uri="{BB962C8B-B14F-4D97-AF65-F5344CB8AC3E}">
        <p14:creationId xmlns:p14="http://schemas.microsoft.com/office/powerpoint/2010/main" val="223820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Миф: рост данных с ускорением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3184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Теория информации: 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полезная и избыточная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мусорная информация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низком уровне рост прежде всего происходит за счет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неоптимальности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представления данных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Сами же данные растут не так быстро и линейно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Вы платите за воздух!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01655"/>
            <a:ext cx="1142857" cy="114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76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Составляющие ИТ-бюджета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585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Связь</a:t>
            </a:r>
          </a:p>
          <a:p>
            <a:r>
              <a:rPr lang="ru-RU" dirty="0" smtClean="0"/>
              <a:t>Услуги хостинга, облачных сервисов, ЦОД</a:t>
            </a:r>
          </a:p>
          <a:p>
            <a:r>
              <a:rPr lang="ru-RU" dirty="0" smtClean="0"/>
              <a:t>Услуги подрядчиков / </a:t>
            </a:r>
            <a:r>
              <a:rPr lang="ru-RU" dirty="0" err="1" smtClean="0"/>
              <a:t>аутсорс</a:t>
            </a:r>
            <a:endParaRPr lang="ru-RU" dirty="0" smtClean="0"/>
          </a:p>
          <a:p>
            <a:r>
              <a:rPr lang="ru-RU" dirty="0" smtClean="0"/>
              <a:t>Закупки:</a:t>
            </a:r>
            <a:br>
              <a:rPr lang="ru-RU" dirty="0" smtClean="0"/>
            </a:br>
            <a:r>
              <a:rPr lang="ru-RU" dirty="0" smtClean="0"/>
              <a:t>- оборудование</a:t>
            </a:r>
            <a:br>
              <a:rPr lang="ru-RU" dirty="0" smtClean="0"/>
            </a:br>
            <a:r>
              <a:rPr lang="ru-RU" dirty="0" smtClean="0"/>
              <a:t>- лицензии</a:t>
            </a:r>
          </a:p>
          <a:p>
            <a:r>
              <a:rPr lang="ru-RU" dirty="0" smtClean="0"/>
              <a:t>ФОТ</a:t>
            </a:r>
          </a:p>
          <a:p>
            <a:pPr marL="0" indent="0">
              <a:buNone/>
            </a:pPr>
            <a:r>
              <a:rPr lang="ru-RU" dirty="0" smtClean="0"/>
              <a:t>Подход многократного запаса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60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ru-RU" sz="4000" dirty="0"/>
              <a:t>С</a:t>
            </a:r>
            <a:r>
              <a:rPr lang="ru-RU" sz="4000" dirty="0" smtClean="0"/>
              <a:t>вязь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579296" cy="367585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 – покупают завышенную скорость, не торгуются с провайдером, делают только полные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бэкапы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через интернет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х2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Городская телефония – количество линий, невыгодный оператор МГ/МН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x2</a:t>
            </a:r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Корпоративная мобильная связь – завышенные тарифы, неиспользование специальных тарифов, свободные симки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х5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свой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VPN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818</Words>
  <Application>Microsoft Office PowerPoint</Application>
  <PresentationFormat>Экран (16:9)</PresentationFormat>
  <Paragraphs>115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Бережливый подход  в управлении ИТ</vt:lpstr>
      <vt:lpstr>оптимизация</vt:lpstr>
      <vt:lpstr>Бережливое производство</vt:lpstr>
      <vt:lpstr>Бережливое производство</vt:lpstr>
      <vt:lpstr>Хакер и предприниматель: общее</vt:lpstr>
      <vt:lpstr>Личные качества CIO и Lean IT</vt:lpstr>
      <vt:lpstr>Миф: рост данных с ускорением</vt:lpstr>
      <vt:lpstr>Составляющие ИТ-бюджета</vt:lpstr>
      <vt:lpstr>Связь</vt:lpstr>
      <vt:lpstr>Услуги хостинга, облаков, ЦОД</vt:lpstr>
      <vt:lpstr>Аутсорс, ФОТ</vt:lpstr>
      <vt:lpstr>Закупки, инфраструктура</vt:lpstr>
      <vt:lpstr>Беззатратное развитие:</vt:lpstr>
      <vt:lpstr>Беззатратное развитие – за счет:</vt:lpstr>
      <vt:lpstr>ИБ и стратегия 0-го инцидента</vt:lpstr>
      <vt:lpstr>В чем суть беззатратного развития</vt:lpstr>
      <vt:lpstr>Предпосылки для беззатратного развития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Бережливый подход в управлении ИТ</dc:title>
  <dc:creator>usr</dc:creator>
  <cp:lastModifiedBy>usr</cp:lastModifiedBy>
  <cp:revision>217</cp:revision>
  <dcterms:created xsi:type="dcterms:W3CDTF">2024-02-11T21:27:29Z</dcterms:created>
  <dcterms:modified xsi:type="dcterms:W3CDTF">2024-03-19T21:36:13Z</dcterms:modified>
</cp:coreProperties>
</file>